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62" r:id="rId2"/>
    <p:sldId id="264" r:id="rId3"/>
    <p:sldId id="277" r:id="rId4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D6D95BE-248C-12E7-DBD8-15D3F2877310}" name="《VACAVO》藤田 久美子" initials="《久" userId="S::fujita@vacavo.onmicrosoft.com::c86fab1e-1369-4189-987d-6f11ac08e2b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6E41"/>
    <a:srgbClr val="664700"/>
    <a:srgbClr val="DF6613"/>
    <a:srgbClr val="C5720F"/>
    <a:srgbClr val="868432"/>
    <a:srgbClr val="73712B"/>
    <a:srgbClr val="728C30"/>
    <a:srgbClr val="DAA600"/>
    <a:srgbClr val="FF5050"/>
    <a:srgbClr val="8BAC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2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1768" y="24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microsoft.com/office/2018/10/relationships/authors" Target="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3D108-B4C7-4893-A22C-C8504FF314B1}" type="datetimeFigureOut">
              <a:rPr kumimoji="1" lang="ja-JP" altLang="en-US" smtClean="0"/>
              <a:t>2024/11/15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91AD-8521-4CBC-9D4E-A17F79DD29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620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3D108-B4C7-4893-A22C-C8504FF314B1}" type="datetimeFigureOut">
              <a:rPr kumimoji="1" lang="ja-JP" altLang="en-US" smtClean="0"/>
              <a:t>2024/11/15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91AD-8521-4CBC-9D4E-A17F79DD29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0965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3D108-B4C7-4893-A22C-C8504FF314B1}" type="datetimeFigureOut">
              <a:rPr kumimoji="1" lang="ja-JP" altLang="en-US" smtClean="0"/>
              <a:t>2024/11/15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91AD-8521-4CBC-9D4E-A17F79DD29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8194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3D108-B4C7-4893-A22C-C8504FF314B1}" type="datetimeFigureOut">
              <a:rPr kumimoji="1" lang="ja-JP" altLang="en-US" smtClean="0"/>
              <a:t>2024/11/15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91AD-8521-4CBC-9D4E-A17F79DD29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6103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3D108-B4C7-4893-A22C-C8504FF314B1}" type="datetimeFigureOut">
              <a:rPr kumimoji="1" lang="ja-JP" altLang="en-US" smtClean="0"/>
              <a:t>2024/11/15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91AD-8521-4CBC-9D4E-A17F79DD29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3534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3D108-B4C7-4893-A22C-C8504FF314B1}" type="datetimeFigureOut">
              <a:rPr kumimoji="1" lang="ja-JP" altLang="en-US" smtClean="0"/>
              <a:t>2024/11/15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91AD-8521-4CBC-9D4E-A17F79DD29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3882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3D108-B4C7-4893-A22C-C8504FF314B1}" type="datetimeFigureOut">
              <a:rPr kumimoji="1" lang="ja-JP" altLang="en-US" smtClean="0"/>
              <a:t>2024/11/15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91AD-8521-4CBC-9D4E-A17F79DD29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6833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3D108-B4C7-4893-A22C-C8504FF314B1}" type="datetimeFigureOut">
              <a:rPr kumimoji="1" lang="ja-JP" altLang="en-US" smtClean="0"/>
              <a:t>2024/11/15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91AD-8521-4CBC-9D4E-A17F79DD29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4257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3D108-B4C7-4893-A22C-C8504FF314B1}" type="datetimeFigureOut">
              <a:rPr kumimoji="1" lang="ja-JP" altLang="en-US" smtClean="0"/>
              <a:t>2024/11/15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91AD-8521-4CBC-9D4E-A17F79DD29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339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3D108-B4C7-4893-A22C-C8504FF314B1}" type="datetimeFigureOut">
              <a:rPr kumimoji="1" lang="ja-JP" altLang="en-US" smtClean="0"/>
              <a:t>2024/11/15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91AD-8521-4CBC-9D4E-A17F79DD29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641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3D108-B4C7-4893-A22C-C8504FF314B1}" type="datetimeFigureOut">
              <a:rPr kumimoji="1" lang="ja-JP" altLang="en-US" smtClean="0"/>
              <a:t>2024/11/15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91AD-8521-4CBC-9D4E-A17F79DD29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3897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3D108-B4C7-4893-A22C-C8504FF314B1}" type="datetimeFigureOut">
              <a:rPr kumimoji="1" lang="ja-JP" altLang="en-US" smtClean="0"/>
              <a:t>2024/11/15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A91AD-8521-4CBC-9D4E-A17F79DD29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7485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jpe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DE776D6-E553-C50F-AC03-CB8DBA2F9E13}"/>
              </a:ext>
            </a:extLst>
          </p:cNvPr>
          <p:cNvSpPr txBox="1"/>
          <p:nvPr/>
        </p:nvSpPr>
        <p:spPr>
          <a:xfrm>
            <a:off x="-22257" y="1568678"/>
            <a:ext cx="6880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御社の開催内容に合わせてアレンジ・加筆してお使いください</a:t>
            </a:r>
            <a:endParaRPr lang="en-US" altLang="ja-JP" sz="16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B6DB8D9-6CBF-5C24-5AFC-7EC0D092FB86}"/>
              </a:ext>
            </a:extLst>
          </p:cNvPr>
          <p:cNvSpPr txBox="1"/>
          <p:nvPr/>
        </p:nvSpPr>
        <p:spPr>
          <a:xfrm>
            <a:off x="204771" y="1045458"/>
            <a:ext cx="6448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食育マルシェ　チラシポスター案</a:t>
            </a:r>
            <a:endParaRPr lang="ja-JP" altLang="en-US" sz="2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97373E0-E578-4DBA-A4E9-9EF9E5734FE0}"/>
              </a:ext>
            </a:extLst>
          </p:cNvPr>
          <p:cNvSpPr txBox="1"/>
          <p:nvPr/>
        </p:nvSpPr>
        <p:spPr>
          <a:xfrm>
            <a:off x="728022" y="6709312"/>
            <a:ext cx="57473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●会場にて集合開催チラシ例　⇒２</a:t>
            </a:r>
            <a:r>
              <a:rPr lang="en-US" altLang="ja-JP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P</a:t>
            </a:r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目</a:t>
            </a:r>
            <a:endParaRPr lang="en-US" altLang="ja-JP" sz="2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en-US" altLang="ja-JP" sz="2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●オンライン＋おうち便開催チラシ例　⇒３</a:t>
            </a:r>
            <a:r>
              <a:rPr lang="en-US" altLang="ja-JP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P</a:t>
            </a:r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目</a:t>
            </a:r>
            <a:endParaRPr lang="en-US" altLang="ja-JP" sz="2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31FF6641-69D5-000B-390D-DAFCFB7E726C}"/>
              </a:ext>
            </a:extLst>
          </p:cNvPr>
          <p:cNvGrpSpPr/>
          <p:nvPr/>
        </p:nvGrpSpPr>
        <p:grpSpPr>
          <a:xfrm>
            <a:off x="3078489" y="5685572"/>
            <a:ext cx="523220" cy="508000"/>
            <a:chOff x="3167388" y="2066836"/>
            <a:chExt cx="523220" cy="508000"/>
          </a:xfrm>
        </p:grpSpPr>
        <p:sp>
          <p:nvSpPr>
            <p:cNvPr id="17" name="矢印: 山形 16">
              <a:extLst>
                <a:ext uri="{FF2B5EF4-FFF2-40B4-BE49-F238E27FC236}">
                  <a16:creationId xmlns:a16="http://schemas.microsoft.com/office/drawing/2014/main" id="{9E01CD8D-D6A1-EAAF-F802-FD365B30051F}"/>
                </a:ext>
              </a:extLst>
            </p:cNvPr>
            <p:cNvSpPr/>
            <p:nvPr/>
          </p:nvSpPr>
          <p:spPr>
            <a:xfrm rot="5400000">
              <a:off x="3301998" y="1932226"/>
              <a:ext cx="254000" cy="523220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矢印: 山形 17">
              <a:extLst>
                <a:ext uri="{FF2B5EF4-FFF2-40B4-BE49-F238E27FC236}">
                  <a16:creationId xmlns:a16="http://schemas.microsoft.com/office/drawing/2014/main" id="{01E41832-1D36-7588-488E-F0C0CB90395B}"/>
                </a:ext>
              </a:extLst>
            </p:cNvPr>
            <p:cNvSpPr/>
            <p:nvPr/>
          </p:nvSpPr>
          <p:spPr>
            <a:xfrm rot="5400000">
              <a:off x="3301998" y="2186226"/>
              <a:ext cx="254000" cy="523220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899FC43-0DDC-CC54-54DD-D01801ED973F}"/>
              </a:ext>
            </a:extLst>
          </p:cNvPr>
          <p:cNvSpPr txBox="1"/>
          <p:nvPr/>
        </p:nvSpPr>
        <p:spPr>
          <a:xfrm>
            <a:off x="816955" y="3100249"/>
            <a:ext cx="50462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・日時、場所、野菜の価格、申込方法、問い合わせ先、写真などを変更ください</a:t>
            </a:r>
          </a:p>
          <a:p>
            <a:endParaRPr lang="en-US" altLang="ja-JP" sz="1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・印刷してオフィス内に貼る、</a:t>
            </a:r>
            <a:r>
              <a:rPr lang="en-US" altLang="ja-JP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PDF</a:t>
            </a: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データにしてメールで回覧などにご活用ください</a:t>
            </a:r>
            <a:endParaRPr lang="en-US" altLang="ja-JP" sz="1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en-US" altLang="ja-JP" sz="1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・このチラシポスターは</a:t>
            </a:r>
            <a:r>
              <a:rPr lang="en-US" altLang="ja-JP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A4</a:t>
            </a: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サイズで印刷を想定しております</a:t>
            </a:r>
            <a:endParaRPr lang="en-US" altLang="ja-JP" sz="1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en-US" altLang="ja-JP" sz="1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・食育マルシェのロゴを他で使用したい場合は、事前に営業担当までお問い合わせ下さい</a:t>
            </a:r>
            <a:endParaRPr lang="en-US" altLang="ja-JP" sz="1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CDDA77F-F904-07BC-3EB9-2C47EB6AA1A0}"/>
              </a:ext>
            </a:extLst>
          </p:cNvPr>
          <p:cNvSpPr txBox="1"/>
          <p:nvPr/>
        </p:nvSpPr>
        <p:spPr>
          <a:xfrm>
            <a:off x="445281" y="11613569"/>
            <a:ext cx="53070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9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作成／株式会社</a:t>
            </a:r>
            <a:r>
              <a:rPr lang="en-US" altLang="ja-JP" sz="9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VACAVO</a:t>
            </a:r>
            <a:r>
              <a:rPr lang="ja-JP" altLang="en-US" sz="9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食育マルシェ運営部</a:t>
            </a:r>
            <a:endParaRPr lang="en-US" altLang="ja-JP" sz="9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3507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水, テーブル, 食品, 犬 が含まれている画像&#10;&#10;自動的に生成された説明">
            <a:extLst>
              <a:ext uri="{FF2B5EF4-FFF2-40B4-BE49-F238E27FC236}">
                <a16:creationId xmlns:a16="http://schemas.microsoft.com/office/drawing/2014/main" id="{9F97CDBE-D913-EB0F-7628-79CF55EF36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388"/>
          <a:stretch/>
        </p:blipFill>
        <p:spPr>
          <a:xfrm>
            <a:off x="3275885" y="1936607"/>
            <a:ext cx="3188337" cy="2345786"/>
          </a:xfrm>
          <a:prstGeom prst="rect">
            <a:avLst/>
          </a:prstGeom>
        </p:spPr>
      </p:pic>
      <p:pic>
        <p:nvPicPr>
          <p:cNvPr id="65" name="図 64">
            <a:extLst>
              <a:ext uri="{FF2B5EF4-FFF2-40B4-BE49-F238E27FC236}">
                <a16:creationId xmlns:a16="http://schemas.microsoft.com/office/drawing/2014/main" id="{7E5D13D4-66FF-F542-4680-587427668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86" y="920017"/>
            <a:ext cx="4007680" cy="597636"/>
          </a:xfrm>
          <a:prstGeom prst="rect">
            <a:avLst/>
          </a:prstGeom>
        </p:spPr>
      </p:pic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B4ED7421-DDA6-05BC-DA21-9DE265B1788B}"/>
              </a:ext>
            </a:extLst>
          </p:cNvPr>
          <p:cNvSpPr>
            <a:spLocks/>
          </p:cNvSpPr>
          <p:nvPr/>
        </p:nvSpPr>
        <p:spPr>
          <a:xfrm>
            <a:off x="328434" y="6971568"/>
            <a:ext cx="6305514" cy="196339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9D2F1D41-BFD2-C08C-3874-776D265D9A0C}"/>
              </a:ext>
            </a:extLst>
          </p:cNvPr>
          <p:cNvGrpSpPr>
            <a:grpSpLocks/>
          </p:cNvGrpSpPr>
          <p:nvPr/>
        </p:nvGrpSpPr>
        <p:grpSpPr>
          <a:xfrm>
            <a:off x="478546" y="7083989"/>
            <a:ext cx="6155402" cy="808832"/>
            <a:chOff x="426353" y="6984679"/>
            <a:chExt cx="6155402" cy="808832"/>
          </a:xfrm>
        </p:grpSpPr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C9D30A95-1F1E-15F6-05DB-1C54DF815212}"/>
                </a:ext>
              </a:extLst>
            </p:cNvPr>
            <p:cNvSpPr txBox="1">
              <a:spLocks/>
            </p:cNvSpPr>
            <p:nvPr/>
          </p:nvSpPr>
          <p:spPr>
            <a:xfrm>
              <a:off x="426353" y="6984679"/>
              <a:ext cx="13523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【</a:t>
              </a:r>
              <a:r>
                <a:rPr lang="ja-JP" altLang="en-US" sz="14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ご参加方法</a:t>
              </a:r>
              <a:r>
                <a:rPr lang="en-US" altLang="ja-JP" sz="14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】</a:t>
              </a:r>
              <a:endPara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409BFD4F-C8DE-BD56-8A8F-CEE62462304E}"/>
                </a:ext>
              </a:extLst>
            </p:cNvPr>
            <p:cNvSpPr txBox="1">
              <a:spLocks/>
            </p:cNvSpPr>
            <p:nvPr/>
          </p:nvSpPr>
          <p:spPr>
            <a:xfrm>
              <a:off x="441200" y="7177958"/>
              <a:ext cx="614055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4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当日</a:t>
              </a:r>
              <a:r>
                <a:rPr lang="en-US" altLang="ja-JP" sz="14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12:1</a:t>
              </a:r>
              <a:r>
                <a:rPr lang="ja-JP" altLang="en-US" sz="14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５までに　</a:t>
              </a:r>
              <a:r>
                <a:rPr lang="ja-JP" altLang="en-US" sz="20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●階カフェスペース　</a:t>
              </a:r>
              <a:r>
                <a:rPr lang="ja-JP" altLang="en-US" sz="14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へ直接お集まりください</a:t>
              </a:r>
            </a:p>
            <a:p>
              <a:endParaRPr lang="en-US" altLang="ja-JP" sz="14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5852CCD3-2E67-2FF0-F0D8-94F7CCDF47B0}"/>
              </a:ext>
            </a:extLst>
          </p:cNvPr>
          <p:cNvGrpSpPr>
            <a:grpSpLocks/>
          </p:cNvGrpSpPr>
          <p:nvPr/>
        </p:nvGrpSpPr>
        <p:grpSpPr>
          <a:xfrm>
            <a:off x="471786" y="7847232"/>
            <a:ext cx="6047644" cy="985946"/>
            <a:chOff x="419593" y="7836822"/>
            <a:chExt cx="6047644" cy="985946"/>
          </a:xfrm>
        </p:grpSpPr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EB617BE6-851D-1A23-6B12-C85EB8B78E0B}"/>
                </a:ext>
              </a:extLst>
            </p:cNvPr>
            <p:cNvSpPr txBox="1">
              <a:spLocks/>
            </p:cNvSpPr>
            <p:nvPr/>
          </p:nvSpPr>
          <p:spPr>
            <a:xfrm>
              <a:off x="419593" y="8084104"/>
              <a:ext cx="604764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4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・イベントの事前お申込みは不要です</a:t>
              </a:r>
              <a:endParaRPr lang="en-US" altLang="ja-JP" sz="14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4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・ご参加の方に</a:t>
              </a:r>
              <a:r>
                <a:rPr lang="ja-JP" altLang="en-US" sz="1400" dirty="0">
                  <a:solidFill>
                    <a:srgbClr val="D76213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その場で野菜をお配りします</a:t>
              </a:r>
              <a:r>
                <a:rPr lang="ja-JP" altLang="en-US" sz="14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！エコバックをご持参ください</a:t>
              </a:r>
              <a:endParaRPr lang="en-US" altLang="ja-JP" sz="14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4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・飲み物や昼食などをお持ちください（昼食を食べながらのご参加大歓迎）</a:t>
              </a:r>
              <a:endPara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413B26D2-F6BF-1511-0D5F-5D81619789E0}"/>
                </a:ext>
              </a:extLst>
            </p:cNvPr>
            <p:cNvSpPr txBox="1">
              <a:spLocks/>
            </p:cNvSpPr>
            <p:nvPr/>
          </p:nvSpPr>
          <p:spPr>
            <a:xfrm>
              <a:off x="451753" y="7836822"/>
              <a:ext cx="14436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【</a:t>
              </a:r>
              <a:r>
                <a:rPr lang="ja-JP" altLang="en-US" sz="14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連絡事項</a:t>
              </a:r>
              <a:r>
                <a:rPr lang="en-US" altLang="ja-JP" sz="14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】</a:t>
              </a:r>
              <a:endPara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8E1E9E27-98F3-1B8A-7CDC-0BC2FA3B98A4}"/>
              </a:ext>
            </a:extLst>
          </p:cNvPr>
          <p:cNvSpPr txBox="1">
            <a:spLocks/>
          </p:cNvSpPr>
          <p:nvPr/>
        </p:nvSpPr>
        <p:spPr>
          <a:xfrm>
            <a:off x="507715" y="9253356"/>
            <a:ext cx="1627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お問い合わせ</a:t>
            </a:r>
            <a:r>
              <a:rPr lang="ja-JP" altLang="en-US" sz="1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</a:t>
            </a: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F7708660-22DB-E63D-7787-737ACBC7196E}"/>
              </a:ext>
            </a:extLst>
          </p:cNvPr>
          <p:cNvSpPr txBox="1">
            <a:spLocks/>
          </p:cNvSpPr>
          <p:nvPr/>
        </p:nvSpPr>
        <p:spPr>
          <a:xfrm>
            <a:off x="1974112" y="9199495"/>
            <a:ext cx="405537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総務部　健康づくり推進グループ</a:t>
            </a:r>
            <a:br>
              <a:rPr lang="en-US" altLang="ja-JP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担当　伊集院菜々子まで　　</a:t>
            </a:r>
            <a:r>
              <a:rPr lang="en-US" altLang="ja-JP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info@???.co.jp</a:t>
            </a:r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内線 １２３　　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442CB0FC-CDFA-3D32-0600-37A55E9224D9}"/>
              </a:ext>
            </a:extLst>
          </p:cNvPr>
          <p:cNvSpPr txBox="1"/>
          <p:nvPr/>
        </p:nvSpPr>
        <p:spPr>
          <a:xfrm>
            <a:off x="38808" y="42476"/>
            <a:ext cx="17787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イベント開催のお知らせ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140C7D5-BD67-D267-62ED-0AD4AAD5840D}"/>
              </a:ext>
            </a:extLst>
          </p:cNvPr>
          <p:cNvSpPr txBox="1">
            <a:spLocks/>
          </p:cNvSpPr>
          <p:nvPr/>
        </p:nvSpPr>
        <p:spPr>
          <a:xfrm>
            <a:off x="826605" y="454670"/>
            <a:ext cx="5233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＼ 野菜クイズ＆野菜マルシェ ／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EB8E4E9-F8B4-F3ED-AAF8-D39A8EC4E252}"/>
              </a:ext>
            </a:extLst>
          </p:cNvPr>
          <p:cNvSpPr txBox="1">
            <a:spLocks/>
          </p:cNvSpPr>
          <p:nvPr/>
        </p:nvSpPr>
        <p:spPr>
          <a:xfrm>
            <a:off x="502268" y="5736304"/>
            <a:ext cx="58822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クイズ形式で気楽に参加できるセミナーイベントです</a:t>
            </a:r>
            <a:b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食の資格を持つ食育講師が、テーマ食材に関する選び方・保存方法・調理のコツなどのクイズを</a:t>
            </a:r>
            <a:r>
              <a:rPr lang="en-US" altLang="ja-JP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10</a:t>
            </a: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問出題！後半は高品質な産直野菜が●円で買えるマルシェです。ぜひご参加ください！！</a:t>
            </a:r>
            <a:endParaRPr lang="ja-JP" altLang="en-US" sz="12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3E8DD335-08B5-13D6-70CE-F61AF7646C4B}"/>
              </a:ext>
            </a:extLst>
          </p:cNvPr>
          <p:cNvGrpSpPr/>
          <p:nvPr/>
        </p:nvGrpSpPr>
        <p:grpSpPr>
          <a:xfrm>
            <a:off x="3165649" y="4429400"/>
            <a:ext cx="3397773" cy="943369"/>
            <a:chOff x="3165649" y="4341109"/>
            <a:chExt cx="3573734" cy="943369"/>
          </a:xfrm>
        </p:grpSpPr>
        <p:sp>
          <p:nvSpPr>
            <p:cNvPr id="41" name="矢印: 五方向 40">
              <a:extLst>
                <a:ext uri="{FF2B5EF4-FFF2-40B4-BE49-F238E27FC236}">
                  <a16:creationId xmlns:a16="http://schemas.microsoft.com/office/drawing/2014/main" id="{920C84CF-C38A-54B4-93E6-6AB4E81D6CB7}"/>
                </a:ext>
              </a:extLst>
            </p:cNvPr>
            <p:cNvSpPr>
              <a:spLocks/>
            </p:cNvSpPr>
            <p:nvPr/>
          </p:nvSpPr>
          <p:spPr>
            <a:xfrm>
              <a:off x="3222057" y="4693788"/>
              <a:ext cx="1857120" cy="590690"/>
            </a:xfrm>
            <a:prstGeom prst="homePlat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8F4D7927-B4D9-4EFB-341C-AD9B3BFC2D1C}"/>
                </a:ext>
              </a:extLst>
            </p:cNvPr>
            <p:cNvSpPr txBox="1">
              <a:spLocks/>
            </p:cNvSpPr>
            <p:nvPr/>
          </p:nvSpPr>
          <p:spPr>
            <a:xfrm>
              <a:off x="3165649" y="4341109"/>
              <a:ext cx="166183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05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＜イベントの流れ＞</a:t>
              </a: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FFA3CF2D-EAA2-A312-7058-B1668B640F02}"/>
                </a:ext>
              </a:extLst>
            </p:cNvPr>
            <p:cNvSpPr txBox="1">
              <a:spLocks/>
            </p:cNvSpPr>
            <p:nvPr/>
          </p:nvSpPr>
          <p:spPr>
            <a:xfrm>
              <a:off x="3413096" y="4726875"/>
              <a:ext cx="13870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4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テーマ食材の</a:t>
              </a:r>
              <a:endParaRPr lang="en-US" altLang="ja-JP" sz="14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4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クイズセミナー</a:t>
              </a:r>
              <a:endParaRPr lang="ja-JP" altLang="en-US" sz="10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44" name="矢印: 山形 43">
              <a:extLst>
                <a:ext uri="{FF2B5EF4-FFF2-40B4-BE49-F238E27FC236}">
                  <a16:creationId xmlns:a16="http://schemas.microsoft.com/office/drawing/2014/main" id="{8928494A-E105-A672-4BFE-EA3A6A9F752D}"/>
                </a:ext>
              </a:extLst>
            </p:cNvPr>
            <p:cNvSpPr>
              <a:spLocks/>
            </p:cNvSpPr>
            <p:nvPr/>
          </p:nvSpPr>
          <p:spPr>
            <a:xfrm>
              <a:off x="4800111" y="4696202"/>
              <a:ext cx="1939272" cy="588276"/>
            </a:xfrm>
            <a:prstGeom prst="chevro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5D53932C-2158-3EE9-8F9A-6C2272A8FEBE}"/>
                </a:ext>
              </a:extLst>
            </p:cNvPr>
            <p:cNvSpPr txBox="1">
              <a:spLocks/>
            </p:cNvSpPr>
            <p:nvPr/>
          </p:nvSpPr>
          <p:spPr>
            <a:xfrm>
              <a:off x="5208770" y="4824759"/>
              <a:ext cx="12554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4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野菜マルシェ</a:t>
              </a:r>
              <a:endParaRPr lang="en-US" altLang="ja-JP" sz="14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64B9654-7B7E-049C-1C5B-C4BE3258337F}"/>
              </a:ext>
            </a:extLst>
          </p:cNvPr>
          <p:cNvSpPr txBox="1">
            <a:spLocks/>
          </p:cNvSpPr>
          <p:nvPr/>
        </p:nvSpPr>
        <p:spPr>
          <a:xfrm>
            <a:off x="344921" y="2695160"/>
            <a:ext cx="245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12:15</a:t>
            </a:r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～</a:t>
            </a:r>
            <a:r>
              <a:rPr lang="en-US" altLang="ja-JP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12:45</a:t>
            </a:r>
            <a:endParaRPr lang="ja-JP" altLang="en-US" sz="2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EDF994B-0C35-9682-5795-A59D989158AC}"/>
              </a:ext>
            </a:extLst>
          </p:cNvPr>
          <p:cNvSpPr txBox="1">
            <a:spLocks/>
          </p:cNvSpPr>
          <p:nvPr/>
        </p:nvSpPr>
        <p:spPr>
          <a:xfrm>
            <a:off x="2303860" y="2701199"/>
            <a:ext cx="950689" cy="409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（水）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5FB1ACD-6BEE-1732-60F8-CF437BF5622D}"/>
              </a:ext>
            </a:extLst>
          </p:cNvPr>
          <p:cNvSpPr txBox="1">
            <a:spLocks/>
          </p:cNvSpPr>
          <p:nvPr/>
        </p:nvSpPr>
        <p:spPr>
          <a:xfrm>
            <a:off x="276241" y="1851088"/>
            <a:ext cx="2889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solidFill>
                  <a:srgbClr val="664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11</a:t>
            </a:r>
            <a:r>
              <a:rPr lang="ja-JP" altLang="en-US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月</a:t>
            </a:r>
            <a:r>
              <a:rPr lang="en-US" altLang="ja-JP" sz="5400" b="1" dirty="0">
                <a:solidFill>
                  <a:srgbClr val="664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13</a:t>
            </a:r>
            <a:r>
              <a:rPr lang="ja-JP" altLang="en-US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日</a:t>
            </a:r>
            <a:endParaRPr lang="ja-JP" altLang="en-US" sz="2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CA143DB2-C082-E77F-4573-082286D8FDE8}"/>
              </a:ext>
            </a:extLst>
          </p:cNvPr>
          <p:cNvGrpSpPr>
            <a:grpSpLocks/>
          </p:cNvGrpSpPr>
          <p:nvPr/>
        </p:nvGrpSpPr>
        <p:grpSpPr>
          <a:xfrm>
            <a:off x="276240" y="3635360"/>
            <a:ext cx="2923215" cy="665410"/>
            <a:chOff x="270654" y="3392175"/>
            <a:chExt cx="3301626" cy="665410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FFD1DAC5-AC19-3CE3-A703-AB0A4729ECDA}"/>
                </a:ext>
              </a:extLst>
            </p:cNvPr>
            <p:cNvSpPr txBox="1">
              <a:spLocks/>
            </p:cNvSpPr>
            <p:nvPr/>
          </p:nvSpPr>
          <p:spPr>
            <a:xfrm>
              <a:off x="270656" y="3595920"/>
              <a:ext cx="33016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4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免疫力アップ／人参</a:t>
              </a:r>
              <a:endParaRPr lang="en-US" altLang="ja-JP" sz="28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8FC2DB6B-D5AD-31C5-F2FE-3A8ECEE11488}"/>
                </a:ext>
              </a:extLst>
            </p:cNvPr>
            <p:cNvSpPr txBox="1">
              <a:spLocks/>
            </p:cNvSpPr>
            <p:nvPr/>
          </p:nvSpPr>
          <p:spPr>
            <a:xfrm>
              <a:off x="270654" y="3392175"/>
              <a:ext cx="1106317" cy="25391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ja-JP" altLang="en-US" sz="105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＜テーマ＞</a:t>
              </a:r>
              <a:endPara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5782E77-6636-F326-EED9-7FC9E9777769}"/>
              </a:ext>
            </a:extLst>
          </p:cNvPr>
          <p:cNvSpPr txBox="1">
            <a:spLocks/>
          </p:cNvSpPr>
          <p:nvPr/>
        </p:nvSpPr>
        <p:spPr>
          <a:xfrm>
            <a:off x="3640064" y="988002"/>
            <a:ext cx="3162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開催のお知らせ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AB7D49D-E00A-CD1D-783F-683430CD153B}"/>
              </a:ext>
            </a:extLst>
          </p:cNvPr>
          <p:cNvSpPr txBox="1">
            <a:spLocks/>
          </p:cNvSpPr>
          <p:nvPr/>
        </p:nvSpPr>
        <p:spPr>
          <a:xfrm>
            <a:off x="370448" y="3050233"/>
            <a:ext cx="2819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会場　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●階カフェスペース</a:t>
            </a:r>
          </a:p>
        </p:txBody>
      </p: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4DC37108-3923-CA89-0F22-57083F6A620E}"/>
              </a:ext>
            </a:extLst>
          </p:cNvPr>
          <p:cNvGrpSpPr/>
          <p:nvPr/>
        </p:nvGrpSpPr>
        <p:grpSpPr>
          <a:xfrm>
            <a:off x="282570" y="4434347"/>
            <a:ext cx="2745842" cy="1094177"/>
            <a:chOff x="282570" y="4434347"/>
            <a:chExt cx="2745842" cy="1094177"/>
          </a:xfrm>
        </p:grpSpPr>
        <p:pic>
          <p:nvPicPr>
            <p:cNvPr id="48" name="図 47" descr="スーツを着ている人はスマイルしている&#10;&#10;自動的に生成された説明">
              <a:extLst>
                <a:ext uri="{FF2B5EF4-FFF2-40B4-BE49-F238E27FC236}">
                  <a16:creationId xmlns:a16="http://schemas.microsoft.com/office/drawing/2014/main" id="{44A3115A-4934-6564-AEA8-FADA89B5F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5444" y="4695721"/>
              <a:ext cx="802418" cy="802418"/>
            </a:xfrm>
            <a:prstGeom prst="ellipse">
              <a:avLst/>
            </a:prstGeom>
          </p:spPr>
        </p:pic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07DE8239-D53A-67C6-3B40-BC25F3650333}"/>
                </a:ext>
              </a:extLst>
            </p:cNvPr>
            <p:cNvSpPr txBox="1"/>
            <p:nvPr/>
          </p:nvSpPr>
          <p:spPr>
            <a:xfrm>
              <a:off x="282570" y="4434347"/>
              <a:ext cx="162701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05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＜食育講師＞　　</a:t>
              </a:r>
            </a:p>
          </p:txBody>
        </p:sp>
        <p:grpSp>
          <p:nvGrpSpPr>
            <p:cNvPr id="39" name="グループ化 38">
              <a:extLst>
                <a:ext uri="{FF2B5EF4-FFF2-40B4-BE49-F238E27FC236}">
                  <a16:creationId xmlns:a16="http://schemas.microsoft.com/office/drawing/2014/main" id="{E602E25D-B82C-5E15-D512-624210F23302}"/>
                </a:ext>
              </a:extLst>
            </p:cNvPr>
            <p:cNvGrpSpPr/>
            <p:nvPr/>
          </p:nvGrpSpPr>
          <p:grpSpPr>
            <a:xfrm>
              <a:off x="1159074" y="4821703"/>
              <a:ext cx="1869338" cy="706821"/>
              <a:chOff x="1109006" y="4820364"/>
              <a:chExt cx="1869338" cy="706821"/>
            </a:xfrm>
          </p:grpSpPr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C5F68EB3-EFF7-95B8-E45A-E99F226F3A57}"/>
                  </a:ext>
                </a:extLst>
              </p:cNvPr>
              <p:cNvSpPr txBox="1"/>
              <p:nvPr/>
            </p:nvSpPr>
            <p:spPr>
              <a:xfrm>
                <a:off x="1109006" y="4820364"/>
                <a:ext cx="18571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6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笹井　純子</a:t>
                </a:r>
                <a:r>
                  <a:rPr lang="ja-JP" altLang="en-US" sz="12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 </a:t>
                </a:r>
                <a:r>
                  <a:rPr lang="ja-JP" altLang="en-US" sz="105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先生　　</a:t>
                </a:r>
                <a:endPara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74190B88-3968-A77C-9001-1DE6742997FE}"/>
                  </a:ext>
                </a:extLst>
              </p:cNvPr>
              <p:cNvSpPr txBox="1"/>
              <p:nvPr/>
            </p:nvSpPr>
            <p:spPr>
              <a:xfrm>
                <a:off x="1121224" y="5096298"/>
                <a:ext cx="185712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1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栄養士　フロマジェ</a:t>
                </a:r>
                <a:endParaRPr lang="en-US" altLang="ja-JP" sz="1100" dirty="0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  <a:p>
                <a:r>
                  <a:rPr lang="ja-JP" altLang="en-US" sz="11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チーズプロフェッショナル　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43642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水, テーブル, 食品, 犬 が含まれている画像&#10;&#10;自動的に生成された説明">
            <a:extLst>
              <a:ext uri="{FF2B5EF4-FFF2-40B4-BE49-F238E27FC236}">
                <a16:creationId xmlns:a16="http://schemas.microsoft.com/office/drawing/2014/main" id="{9F97CDBE-D913-EB0F-7628-79CF55EF36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388"/>
          <a:stretch/>
        </p:blipFill>
        <p:spPr>
          <a:xfrm>
            <a:off x="3275885" y="1822307"/>
            <a:ext cx="3188337" cy="2345786"/>
          </a:xfrm>
          <a:prstGeom prst="rect">
            <a:avLst/>
          </a:prstGeom>
        </p:spPr>
      </p:pic>
      <p:pic>
        <p:nvPicPr>
          <p:cNvPr id="65" name="図 64">
            <a:extLst>
              <a:ext uri="{FF2B5EF4-FFF2-40B4-BE49-F238E27FC236}">
                <a16:creationId xmlns:a16="http://schemas.microsoft.com/office/drawing/2014/main" id="{7E5D13D4-66FF-F542-4680-587427668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86" y="920017"/>
            <a:ext cx="4007680" cy="597636"/>
          </a:xfrm>
          <a:prstGeom prst="rect">
            <a:avLst/>
          </a:prstGeom>
        </p:spPr>
      </p:pic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8E1E9E27-98F3-1B8A-7CDC-0BC2FA3B98A4}"/>
              </a:ext>
            </a:extLst>
          </p:cNvPr>
          <p:cNvSpPr txBox="1">
            <a:spLocks/>
          </p:cNvSpPr>
          <p:nvPr/>
        </p:nvSpPr>
        <p:spPr>
          <a:xfrm>
            <a:off x="507715" y="9316856"/>
            <a:ext cx="1627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お問い合わせ</a:t>
            </a:r>
            <a:r>
              <a:rPr lang="ja-JP" altLang="en-US" sz="1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</a:t>
            </a: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F7708660-22DB-E63D-7787-737ACBC7196E}"/>
              </a:ext>
            </a:extLst>
          </p:cNvPr>
          <p:cNvSpPr txBox="1">
            <a:spLocks/>
          </p:cNvSpPr>
          <p:nvPr/>
        </p:nvSpPr>
        <p:spPr>
          <a:xfrm>
            <a:off x="1974112" y="9262995"/>
            <a:ext cx="405537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総務部　健康づくり推進グループ</a:t>
            </a:r>
            <a:br>
              <a:rPr lang="en-US" altLang="ja-JP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担当　伊集院菜々子まで　　</a:t>
            </a:r>
            <a:r>
              <a:rPr lang="en-US" altLang="ja-JP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info@???.co.jp</a:t>
            </a:r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内線 １２３　　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442CB0FC-CDFA-3D32-0600-37A55E9224D9}"/>
              </a:ext>
            </a:extLst>
          </p:cNvPr>
          <p:cNvSpPr txBox="1"/>
          <p:nvPr/>
        </p:nvSpPr>
        <p:spPr>
          <a:xfrm>
            <a:off x="38808" y="42476"/>
            <a:ext cx="17787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イベント開催のお知らせ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140C7D5-BD67-D267-62ED-0AD4AAD5840D}"/>
              </a:ext>
            </a:extLst>
          </p:cNvPr>
          <p:cNvSpPr txBox="1">
            <a:spLocks/>
          </p:cNvSpPr>
          <p:nvPr/>
        </p:nvSpPr>
        <p:spPr>
          <a:xfrm>
            <a:off x="826605" y="454670"/>
            <a:ext cx="5233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＼ 野菜クイズ＆野菜</a:t>
            </a:r>
            <a:r>
              <a:rPr lang="en-US" altLang="ja-JP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BOX</a:t>
            </a:r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が当たる ／</a:t>
            </a:r>
          </a:p>
        </p:txBody>
      </p: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540E2198-F66D-44FE-4E39-3457DA392DE9}"/>
              </a:ext>
            </a:extLst>
          </p:cNvPr>
          <p:cNvGrpSpPr/>
          <p:nvPr/>
        </p:nvGrpSpPr>
        <p:grpSpPr>
          <a:xfrm>
            <a:off x="3088059" y="4308133"/>
            <a:ext cx="3563987" cy="1363600"/>
            <a:chOff x="7170037" y="4444275"/>
            <a:chExt cx="3563987" cy="1363600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BAD0A43-F3F9-5CC6-F7B8-EBFFC1150F58}"/>
                </a:ext>
              </a:extLst>
            </p:cNvPr>
            <p:cNvSpPr txBox="1"/>
            <p:nvPr/>
          </p:nvSpPr>
          <p:spPr>
            <a:xfrm>
              <a:off x="8510666" y="5311867"/>
              <a:ext cx="2077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8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※</a:t>
              </a:r>
              <a:r>
                <a:rPr lang="ja-JP" altLang="en-US" sz="8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パスワードは導入企業のみ使用できるものです（ページ</a:t>
              </a:r>
              <a:r>
                <a:rPr lang="en-US" altLang="ja-JP" sz="8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URL</a:t>
              </a:r>
              <a:r>
                <a:rPr lang="ja-JP" altLang="en-US" sz="8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やパスワードを他の方に拡散しないようご注意下さい）</a:t>
              </a: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F996BC07-2895-106F-C536-E2F926F21E08}"/>
                </a:ext>
              </a:extLst>
            </p:cNvPr>
            <p:cNvSpPr txBox="1"/>
            <p:nvPr/>
          </p:nvSpPr>
          <p:spPr>
            <a:xfrm>
              <a:off x="7170037" y="4444275"/>
              <a:ext cx="356398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100" dirty="0">
                  <a:solidFill>
                    <a:srgbClr val="FF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▼</a:t>
              </a:r>
              <a:r>
                <a:rPr lang="ja-JP" altLang="en-US" sz="1100" b="1" dirty="0">
                  <a:solidFill>
                    <a:srgbClr val="FF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専用ページはこちら</a:t>
              </a:r>
              <a:r>
                <a:rPr lang="ja-JP" altLang="en-US" sz="1050" b="1" dirty="0">
                  <a:solidFill>
                    <a:srgbClr val="FF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（参加・野菜</a:t>
              </a:r>
              <a:r>
                <a:rPr lang="en-US" altLang="ja-JP" sz="1050" b="1" dirty="0">
                  <a:solidFill>
                    <a:srgbClr val="FF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BOX</a:t>
              </a:r>
              <a:r>
                <a:rPr lang="ja-JP" altLang="en-US" sz="1050" b="1" dirty="0">
                  <a:solidFill>
                    <a:srgbClr val="FF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申込・録画視聴）</a:t>
              </a:r>
              <a:endParaRPr lang="ja-JP" altLang="en-US" sz="1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584807EC-4CD3-3341-305D-5A0FC7B107E6}"/>
                </a:ext>
              </a:extLst>
            </p:cNvPr>
            <p:cNvSpPr txBox="1"/>
            <p:nvPr/>
          </p:nvSpPr>
          <p:spPr>
            <a:xfrm>
              <a:off x="8432093" y="4791765"/>
              <a:ext cx="207797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0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閲覧パスワード</a:t>
              </a:r>
              <a:endParaRPr lang="en-US" altLang="ja-JP" sz="10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16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「 </a:t>
              </a:r>
              <a:r>
                <a:rPr lang="en-US" altLang="ja-JP" sz="16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 </a:t>
              </a:r>
              <a:r>
                <a:rPr lang="ja-JP" altLang="en-US" sz="16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１２３４５６　」</a:t>
              </a:r>
              <a:endParaRPr lang="en-US" altLang="ja-JP" sz="16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69" name="図 68" descr="QR コード&#10;&#10;自動的に生成された説明">
              <a:extLst>
                <a:ext uri="{FF2B5EF4-FFF2-40B4-BE49-F238E27FC236}">
                  <a16:creationId xmlns:a16="http://schemas.microsoft.com/office/drawing/2014/main" id="{9F0E7A7A-2892-8D7F-2913-A4846219A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5701" y="4706886"/>
              <a:ext cx="1100989" cy="1100989"/>
            </a:xfrm>
            <a:prstGeom prst="rect">
              <a:avLst/>
            </a:prstGeom>
          </p:spPr>
        </p:pic>
      </p:grp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EB8E4E9-F8B4-F3ED-AAF8-D39A8EC4E252}"/>
              </a:ext>
            </a:extLst>
          </p:cNvPr>
          <p:cNvSpPr txBox="1">
            <a:spLocks/>
          </p:cNvSpPr>
          <p:nvPr/>
        </p:nvSpPr>
        <p:spPr>
          <a:xfrm>
            <a:off x="290657" y="5723305"/>
            <a:ext cx="63055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クイズ形式で気楽に参加できるセミナーイベントです</a:t>
            </a:r>
            <a:b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食の資格を持つ食育講師が、テーマ食材に関する選び方・保存方法・調理のコツなどのクイズを</a:t>
            </a:r>
            <a:r>
              <a:rPr lang="en-US" altLang="ja-JP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10</a:t>
            </a: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問出題！参加者の中から抽選で２０名様に野菜</a:t>
            </a:r>
            <a:r>
              <a:rPr lang="en-US" altLang="ja-JP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BOX</a:t>
            </a: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を無料でご自宅へお届けします。ぜひご参加ください！！</a:t>
            </a:r>
            <a:endParaRPr lang="ja-JP" altLang="en-US" sz="12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64B9654-7B7E-049C-1C5B-C4BE3258337F}"/>
              </a:ext>
            </a:extLst>
          </p:cNvPr>
          <p:cNvSpPr txBox="1">
            <a:spLocks/>
          </p:cNvSpPr>
          <p:nvPr/>
        </p:nvSpPr>
        <p:spPr>
          <a:xfrm>
            <a:off x="344921" y="2580860"/>
            <a:ext cx="245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12:15</a:t>
            </a:r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～</a:t>
            </a:r>
            <a:r>
              <a:rPr lang="en-US" altLang="ja-JP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12:45</a:t>
            </a:r>
            <a:endParaRPr lang="ja-JP" altLang="en-US" sz="2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EDF994B-0C35-9682-5795-A59D989158AC}"/>
              </a:ext>
            </a:extLst>
          </p:cNvPr>
          <p:cNvSpPr txBox="1">
            <a:spLocks/>
          </p:cNvSpPr>
          <p:nvPr/>
        </p:nvSpPr>
        <p:spPr>
          <a:xfrm>
            <a:off x="2303860" y="2586899"/>
            <a:ext cx="950689" cy="409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（水）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5FB1ACD-6BEE-1732-60F8-CF437BF5622D}"/>
              </a:ext>
            </a:extLst>
          </p:cNvPr>
          <p:cNvSpPr txBox="1">
            <a:spLocks/>
          </p:cNvSpPr>
          <p:nvPr/>
        </p:nvSpPr>
        <p:spPr>
          <a:xfrm>
            <a:off x="276241" y="1736788"/>
            <a:ext cx="2889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solidFill>
                  <a:srgbClr val="664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11</a:t>
            </a:r>
            <a:r>
              <a:rPr lang="ja-JP" altLang="en-US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月</a:t>
            </a:r>
            <a:r>
              <a:rPr lang="en-US" altLang="ja-JP" sz="5400" b="1" dirty="0">
                <a:solidFill>
                  <a:srgbClr val="664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13</a:t>
            </a:r>
            <a:r>
              <a:rPr lang="ja-JP" altLang="en-US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日</a:t>
            </a:r>
            <a:endParaRPr lang="ja-JP" altLang="en-US" sz="2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CA143DB2-C082-E77F-4573-082286D8FDE8}"/>
              </a:ext>
            </a:extLst>
          </p:cNvPr>
          <p:cNvGrpSpPr>
            <a:grpSpLocks/>
          </p:cNvGrpSpPr>
          <p:nvPr/>
        </p:nvGrpSpPr>
        <p:grpSpPr>
          <a:xfrm>
            <a:off x="294213" y="3427175"/>
            <a:ext cx="2923215" cy="665410"/>
            <a:chOff x="270654" y="3392175"/>
            <a:chExt cx="3301626" cy="665410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FFD1DAC5-AC19-3CE3-A703-AB0A4729ECDA}"/>
                </a:ext>
              </a:extLst>
            </p:cNvPr>
            <p:cNvSpPr txBox="1">
              <a:spLocks/>
            </p:cNvSpPr>
            <p:nvPr/>
          </p:nvSpPr>
          <p:spPr>
            <a:xfrm>
              <a:off x="270656" y="3595920"/>
              <a:ext cx="33016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4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免疫力アップ／人参</a:t>
              </a:r>
              <a:endParaRPr lang="en-US" altLang="ja-JP" sz="28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8FC2DB6B-D5AD-31C5-F2FE-3A8ECEE11488}"/>
                </a:ext>
              </a:extLst>
            </p:cNvPr>
            <p:cNvSpPr txBox="1">
              <a:spLocks/>
            </p:cNvSpPr>
            <p:nvPr/>
          </p:nvSpPr>
          <p:spPr>
            <a:xfrm>
              <a:off x="270654" y="3392175"/>
              <a:ext cx="1106317" cy="25391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ja-JP" altLang="en-US" sz="105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＜テーマ＞</a:t>
              </a:r>
              <a:endPara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5782E77-6636-F326-EED9-7FC9E9777769}"/>
              </a:ext>
            </a:extLst>
          </p:cNvPr>
          <p:cNvSpPr txBox="1">
            <a:spLocks/>
          </p:cNvSpPr>
          <p:nvPr/>
        </p:nvSpPr>
        <p:spPr>
          <a:xfrm>
            <a:off x="3640064" y="988002"/>
            <a:ext cx="3162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開催のお知らせ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AB7D49D-E00A-CD1D-783F-683430CD153B}"/>
              </a:ext>
            </a:extLst>
          </p:cNvPr>
          <p:cNvSpPr txBox="1">
            <a:spLocks/>
          </p:cNvSpPr>
          <p:nvPr/>
        </p:nvSpPr>
        <p:spPr>
          <a:xfrm>
            <a:off x="345994" y="2922050"/>
            <a:ext cx="2819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オンライン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zoom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開催</a:t>
            </a:r>
          </a:p>
        </p:txBody>
      </p:sp>
      <p:grpSp>
        <p:nvGrpSpPr>
          <p:cNvPr id="66" name="グループ化 65">
            <a:extLst>
              <a:ext uri="{FF2B5EF4-FFF2-40B4-BE49-F238E27FC236}">
                <a16:creationId xmlns:a16="http://schemas.microsoft.com/office/drawing/2014/main" id="{952E15D2-50A9-C49B-8D39-2490D1B60309}"/>
              </a:ext>
            </a:extLst>
          </p:cNvPr>
          <p:cNvGrpSpPr/>
          <p:nvPr/>
        </p:nvGrpSpPr>
        <p:grpSpPr>
          <a:xfrm>
            <a:off x="281993" y="4219836"/>
            <a:ext cx="2853758" cy="1062499"/>
            <a:chOff x="282571" y="4340697"/>
            <a:chExt cx="2853758" cy="1062499"/>
          </a:xfrm>
        </p:grpSpPr>
        <p:pic>
          <p:nvPicPr>
            <p:cNvPr id="64" name="図 63" descr="ポーズをとっているスーツを着た女性&#10;&#10;中程度の精度で自動的に生成された説明">
              <a:extLst>
                <a:ext uri="{FF2B5EF4-FFF2-40B4-BE49-F238E27FC236}">
                  <a16:creationId xmlns:a16="http://schemas.microsoft.com/office/drawing/2014/main" id="{F9D0CA65-4FCC-0563-A9B7-823E01E15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5842" y="4600777"/>
              <a:ext cx="802419" cy="802419"/>
            </a:xfrm>
            <a:prstGeom prst="ellipse">
              <a:avLst/>
            </a:prstGeom>
          </p:spPr>
        </p:pic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07DE8239-D53A-67C6-3B40-BC25F3650333}"/>
                </a:ext>
              </a:extLst>
            </p:cNvPr>
            <p:cNvSpPr txBox="1"/>
            <p:nvPr/>
          </p:nvSpPr>
          <p:spPr>
            <a:xfrm>
              <a:off x="282571" y="4340697"/>
              <a:ext cx="162701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05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＜食育講師＞　　</a:t>
              </a:r>
            </a:p>
          </p:txBody>
        </p:sp>
        <p:grpSp>
          <p:nvGrpSpPr>
            <p:cNvPr id="39" name="グループ化 38">
              <a:extLst>
                <a:ext uri="{FF2B5EF4-FFF2-40B4-BE49-F238E27FC236}">
                  <a16:creationId xmlns:a16="http://schemas.microsoft.com/office/drawing/2014/main" id="{E602E25D-B82C-5E15-D512-624210F23302}"/>
                </a:ext>
              </a:extLst>
            </p:cNvPr>
            <p:cNvGrpSpPr/>
            <p:nvPr/>
          </p:nvGrpSpPr>
          <p:grpSpPr>
            <a:xfrm>
              <a:off x="1265490" y="4569719"/>
              <a:ext cx="1870839" cy="770551"/>
              <a:chOff x="1109006" y="4820364"/>
              <a:chExt cx="1870839" cy="770551"/>
            </a:xfrm>
          </p:grpSpPr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C5F68EB3-EFF7-95B8-E45A-E99F226F3A57}"/>
                  </a:ext>
                </a:extLst>
              </p:cNvPr>
              <p:cNvSpPr txBox="1"/>
              <p:nvPr/>
            </p:nvSpPr>
            <p:spPr>
              <a:xfrm>
                <a:off x="1109006" y="4820364"/>
                <a:ext cx="18571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6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藤本 崇代</a:t>
                </a:r>
                <a:r>
                  <a:rPr lang="ja-JP" altLang="en-US" sz="12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 </a:t>
                </a:r>
                <a:r>
                  <a:rPr lang="ja-JP" altLang="en-US" sz="105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先生　　</a:t>
                </a:r>
                <a:endPara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74190B88-3968-A77C-9001-1DE6742997FE}"/>
                  </a:ext>
                </a:extLst>
              </p:cNvPr>
              <p:cNvSpPr txBox="1"/>
              <p:nvPr/>
            </p:nvSpPr>
            <p:spPr>
              <a:xfrm>
                <a:off x="1122725" y="5160028"/>
                <a:ext cx="185712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1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野菜ソムリエ　栄養士</a:t>
                </a:r>
                <a:endParaRPr lang="en-US" altLang="ja-JP" sz="1100" dirty="0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  <a:p>
                <a:r>
                  <a:rPr lang="ja-JP" altLang="en-US" sz="11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食育インストラクター</a:t>
                </a:r>
              </a:p>
            </p:txBody>
          </p:sp>
        </p:grpSp>
      </p:grp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76688213-AB4B-DF60-E8CA-08985B536382}"/>
              </a:ext>
            </a:extLst>
          </p:cNvPr>
          <p:cNvGrpSpPr/>
          <p:nvPr/>
        </p:nvGrpSpPr>
        <p:grpSpPr>
          <a:xfrm>
            <a:off x="313144" y="7139918"/>
            <a:ext cx="6216007" cy="2093866"/>
            <a:chOff x="313144" y="7038318"/>
            <a:chExt cx="6216007" cy="2093866"/>
          </a:xfrm>
        </p:grpSpPr>
        <p:sp>
          <p:nvSpPr>
            <p:cNvPr id="53" name="正方形/長方形 52">
              <a:extLst>
                <a:ext uri="{FF2B5EF4-FFF2-40B4-BE49-F238E27FC236}">
                  <a16:creationId xmlns:a16="http://schemas.microsoft.com/office/drawing/2014/main" id="{B4ED7421-DDA6-05BC-DA21-9DE265B1788B}"/>
                </a:ext>
              </a:extLst>
            </p:cNvPr>
            <p:cNvSpPr>
              <a:spLocks/>
            </p:cNvSpPr>
            <p:nvPr/>
          </p:nvSpPr>
          <p:spPr>
            <a:xfrm>
              <a:off x="313144" y="7038318"/>
              <a:ext cx="6216007" cy="2093866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C9D30A95-1F1E-15F6-05DB-1C54DF815212}"/>
                </a:ext>
              </a:extLst>
            </p:cNvPr>
            <p:cNvSpPr txBox="1">
              <a:spLocks/>
            </p:cNvSpPr>
            <p:nvPr/>
          </p:nvSpPr>
          <p:spPr>
            <a:xfrm>
              <a:off x="463256" y="7115447"/>
              <a:ext cx="13523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【</a:t>
              </a:r>
              <a:r>
                <a:rPr lang="ja-JP" altLang="en-US" sz="14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ご参加方法</a:t>
              </a:r>
              <a:r>
                <a:rPr lang="en-US" altLang="ja-JP" sz="14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】</a:t>
              </a:r>
              <a:endPara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grpSp>
          <p:nvGrpSpPr>
            <p:cNvPr id="17" name="グループ化 16">
              <a:extLst>
                <a:ext uri="{FF2B5EF4-FFF2-40B4-BE49-F238E27FC236}">
                  <a16:creationId xmlns:a16="http://schemas.microsoft.com/office/drawing/2014/main" id="{5852CCD3-2E67-2FF0-F0D8-94F7CCDF47B0}"/>
                </a:ext>
              </a:extLst>
            </p:cNvPr>
            <p:cNvGrpSpPr>
              <a:grpSpLocks/>
            </p:cNvGrpSpPr>
            <p:nvPr/>
          </p:nvGrpSpPr>
          <p:grpSpPr>
            <a:xfrm>
              <a:off x="431847" y="7963510"/>
              <a:ext cx="6054862" cy="1078279"/>
              <a:chOff x="419592" y="7836822"/>
              <a:chExt cx="6054862" cy="1078279"/>
            </a:xfrm>
          </p:grpSpPr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EB617BE6-851D-1A23-6B12-C85EB8B78E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9592" y="8084104"/>
                <a:ext cx="605486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2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・イベントの事前お申込みは不要です</a:t>
                </a:r>
                <a:endParaRPr lang="en-US" altLang="ja-JP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  <a:p>
                <a:r>
                  <a:rPr lang="ja-JP" altLang="en-US" sz="12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・</a:t>
                </a:r>
                <a:r>
                  <a:rPr lang="ja-JP" altLang="en-US" sz="1200" dirty="0">
                    <a:solidFill>
                      <a:srgbClr val="FF00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野菜</a:t>
                </a:r>
                <a:r>
                  <a:rPr lang="en-US" altLang="ja-JP" sz="1200" dirty="0">
                    <a:solidFill>
                      <a:srgbClr val="FF00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BOX</a:t>
                </a:r>
                <a:r>
                  <a:rPr lang="ja-JP" altLang="en-US" sz="1200" dirty="0">
                    <a:solidFill>
                      <a:srgbClr val="FF00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抽選は録画視聴の方も対象</a:t>
                </a:r>
                <a:r>
                  <a:rPr lang="ja-JP" altLang="en-US" sz="12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となります。上の</a:t>
                </a:r>
                <a:r>
                  <a:rPr lang="en-US" altLang="ja-JP" sz="12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QR</a:t>
                </a:r>
                <a:r>
                  <a:rPr lang="ja-JP" altLang="en-US" sz="12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コード専用ページ内の最下部に録画が掲載されますので</a:t>
                </a:r>
                <a:r>
                  <a:rPr lang="ja-JP" altLang="en-US" sz="105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（当日夕方ごろ予定）</a:t>
                </a:r>
                <a:r>
                  <a:rPr lang="ja-JP" altLang="en-US" sz="12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、お時間が合わない方は録画視聴もご活用ください</a:t>
                </a:r>
                <a:endParaRPr lang="ja-JP" altLang="en-US" sz="1400" dirty="0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413B26D2-F6BF-1511-0D5F-5D81619789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1753" y="7836822"/>
                <a:ext cx="144364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4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【</a:t>
                </a:r>
                <a:r>
                  <a:rPr lang="ja-JP" altLang="en-US" sz="14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連絡事項</a:t>
                </a:r>
                <a:r>
                  <a:rPr lang="en-US" altLang="ja-JP" sz="14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】</a:t>
                </a:r>
                <a:endParaRPr lang="ja-JP" altLang="en-US" sz="1400" dirty="0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</p:grp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1D6DAF83-B783-5C74-5B0E-DCF8C245102F}"/>
                </a:ext>
              </a:extLst>
            </p:cNvPr>
            <p:cNvSpPr txBox="1"/>
            <p:nvPr/>
          </p:nvSpPr>
          <p:spPr>
            <a:xfrm>
              <a:off x="456496" y="7355470"/>
              <a:ext cx="4264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上の</a:t>
              </a:r>
              <a:r>
                <a:rPr lang="en-US" altLang="ja-JP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QR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コードページ内より</a:t>
              </a:r>
              <a:r>
                <a:rPr lang="en-US" altLang="ja-JP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zoom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へ直接お入りください</a:t>
              </a:r>
              <a:br>
                <a:rPr lang="en-US" altLang="ja-JP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</a:b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野菜抽選お申し込み方法はセミナー内でお知らせいたします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0796A629-C432-EB38-7835-99516D595119}"/>
              </a:ext>
            </a:extLst>
          </p:cNvPr>
          <p:cNvGrpSpPr/>
          <p:nvPr/>
        </p:nvGrpSpPr>
        <p:grpSpPr>
          <a:xfrm>
            <a:off x="5015014" y="6734637"/>
            <a:ext cx="1679213" cy="1590735"/>
            <a:chOff x="4972832" y="6499913"/>
            <a:chExt cx="1679213" cy="1590735"/>
          </a:xfrm>
        </p:grpSpPr>
        <p:sp>
          <p:nvSpPr>
            <p:cNvPr id="25" name="吹き出し: 円形 24">
              <a:extLst>
                <a:ext uri="{FF2B5EF4-FFF2-40B4-BE49-F238E27FC236}">
                  <a16:creationId xmlns:a16="http://schemas.microsoft.com/office/drawing/2014/main" id="{238CCB10-84E7-0BC5-5236-2096D62101B3}"/>
                </a:ext>
              </a:extLst>
            </p:cNvPr>
            <p:cNvSpPr/>
            <p:nvPr/>
          </p:nvSpPr>
          <p:spPr>
            <a:xfrm>
              <a:off x="4972832" y="6499913"/>
              <a:ext cx="1679213" cy="1590735"/>
            </a:xfrm>
            <a:prstGeom prst="wedgeEllipseCallout">
              <a:avLst>
                <a:gd name="adj1" fmla="val -47839"/>
                <a:gd name="adj2" fmla="val 41134"/>
              </a:avLst>
            </a:prstGeom>
            <a:solidFill>
              <a:srgbClr val="776E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0EB8E17C-2293-42B1-B2BE-6C4603090284}"/>
                </a:ext>
              </a:extLst>
            </p:cNvPr>
            <p:cNvSpPr txBox="1"/>
            <p:nvPr/>
          </p:nvSpPr>
          <p:spPr>
            <a:xfrm>
              <a:off x="5104634" y="6777198"/>
              <a:ext cx="14436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4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野菜</a:t>
              </a:r>
              <a:r>
                <a:rPr lang="en-US" altLang="ja-JP" sz="14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BOX</a:t>
              </a:r>
              <a:r>
                <a:rPr lang="ja-JP" altLang="en-US" sz="14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抽選</a:t>
              </a:r>
              <a:br>
                <a:rPr lang="en-US" altLang="ja-JP" sz="14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</a:br>
              <a:r>
                <a:rPr lang="ja-JP" altLang="en-US" sz="14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お申し込み締切</a:t>
              </a:r>
              <a:endParaRPr lang="en-US" altLang="ja-JP" sz="14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8AAC0BFF-80D7-4573-0C2F-E21D38ECED1B}"/>
                </a:ext>
              </a:extLst>
            </p:cNvPr>
            <p:cNvSpPr txBox="1"/>
            <p:nvPr/>
          </p:nvSpPr>
          <p:spPr>
            <a:xfrm>
              <a:off x="5096679" y="7265028"/>
              <a:ext cx="15553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11/15</a:t>
              </a:r>
              <a:r>
                <a:rPr lang="ja-JP" altLang="en-US" sz="12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（金）</a:t>
              </a:r>
              <a:endParaRPr lang="en-US" altLang="ja-JP" sz="24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EBFFD295-3BAD-040E-18AE-F9CA9B086D29}"/>
                </a:ext>
              </a:extLst>
            </p:cNvPr>
            <p:cNvSpPr txBox="1"/>
            <p:nvPr/>
          </p:nvSpPr>
          <p:spPr>
            <a:xfrm>
              <a:off x="5132117" y="7644352"/>
              <a:ext cx="14436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05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２３</a:t>
              </a:r>
              <a:r>
                <a:rPr lang="en-US" altLang="ja-JP" sz="105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:</a:t>
              </a:r>
              <a:r>
                <a:rPr lang="ja-JP" altLang="en-US" sz="105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５９まで</a:t>
              </a:r>
              <a:endParaRPr lang="en-US" altLang="ja-JP" sz="105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3BEE0727-CD0F-3948-140B-1EA2E7E77EA6}"/>
              </a:ext>
            </a:extLst>
          </p:cNvPr>
          <p:cNvSpPr txBox="1"/>
          <p:nvPr/>
        </p:nvSpPr>
        <p:spPr>
          <a:xfrm>
            <a:off x="344921" y="6651759"/>
            <a:ext cx="34945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>
                <a:solidFill>
                  <a:srgbClr val="664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lang="ja-JP" altLang="en-US" sz="1050" dirty="0">
                <a:solidFill>
                  <a:srgbClr val="664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終了後、アーカイブは</a:t>
            </a:r>
            <a:r>
              <a:rPr lang="en-US" altLang="ja-JP" sz="1050" dirty="0">
                <a:solidFill>
                  <a:srgbClr val="664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5</a:t>
            </a:r>
            <a:r>
              <a:rPr lang="ja-JP" altLang="en-US" sz="1050" dirty="0">
                <a:solidFill>
                  <a:srgbClr val="6647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階食堂でも放映します（１１月中）</a:t>
            </a:r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E97F2387-B72F-FF6F-1FEC-14E27CE9631A}"/>
              </a:ext>
            </a:extLst>
          </p:cNvPr>
          <p:cNvGrpSpPr>
            <a:grpSpLocks noChangeAspect="1"/>
          </p:cNvGrpSpPr>
          <p:nvPr/>
        </p:nvGrpSpPr>
        <p:grpSpPr>
          <a:xfrm>
            <a:off x="4202725" y="6528988"/>
            <a:ext cx="1089715" cy="1016515"/>
            <a:chOff x="2771343" y="13360677"/>
            <a:chExt cx="30908584" cy="28832352"/>
          </a:xfrm>
        </p:grpSpPr>
        <p:pic>
          <p:nvPicPr>
            <p:cNvPr id="38" name="図 37" descr="ボックス が含まれている画像&#10;&#10;自動的に生成された説明">
              <a:extLst>
                <a:ext uri="{FF2B5EF4-FFF2-40B4-BE49-F238E27FC236}">
                  <a16:creationId xmlns:a16="http://schemas.microsoft.com/office/drawing/2014/main" id="{CB3C5F1E-C8D4-88EC-4B6D-03834EE6A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71343" y="23462006"/>
              <a:ext cx="29879999" cy="18731023"/>
            </a:xfrm>
            <a:prstGeom prst="rect">
              <a:avLst/>
            </a:prstGeom>
          </p:spPr>
        </p:pic>
        <p:pic>
          <p:nvPicPr>
            <p:cNvPr id="40" name="図 39" descr="背景パターン&#10;&#10;自動的に生成された説明">
              <a:extLst>
                <a:ext uri="{FF2B5EF4-FFF2-40B4-BE49-F238E27FC236}">
                  <a16:creationId xmlns:a16="http://schemas.microsoft.com/office/drawing/2014/main" id="{9C22D36A-DE7D-5586-493F-EB4EA3AC82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4318" b="84624" l="72677" r="89384">
                          <a14:foregroundMark x1="83293" y1="40111" x2="83606" y2="36657"/>
                          <a14:foregroundMark x1="83606" y1="36657" x2="85451" y2="34485"/>
                          <a14:foregroundMark x1="85451" y1="34485" x2="87887" y2="36045"/>
                          <a14:foregroundMark x1="87887" y1="36045" x2="88583" y2="39610"/>
                          <a14:foregroundMark x1="88583" y1="39610" x2="87156" y2="42006"/>
                          <a14:foregroundMark x1="87156" y1="42006" x2="86599" y2="42451"/>
                          <a14:foregroundMark x1="83989" y1="34373" x2="86147" y2="34373"/>
                          <a14:foregroundMark x1="73373" y1="73649" x2="72955" y2="85181"/>
                          <a14:foregroundMark x1="72955" y1="85181" x2="74800" y2="84624"/>
                          <a14:foregroundMark x1="74800" y1="84624" x2="76262" y2="81226"/>
                          <a14:foregroundMark x1="73234" y1="79164" x2="74556" y2="65682"/>
                          <a14:foregroundMark x1="74556" y1="65682" x2="81030" y2="42451"/>
                          <a14:foregroundMark x1="81030" y1="42451" x2="82527" y2="39833"/>
                          <a14:foregroundMark x1="82527" y1="39833" x2="83571" y2="38997"/>
                          <a14:foregroundMark x1="83571" y1="38997" x2="83710" y2="38774"/>
                          <a14:foregroundMark x1="79847" y1="43343" x2="74556" y2="58663"/>
                          <a14:foregroundMark x1="74556" y1="58663" x2="72816" y2="68357"/>
                          <a14:foregroundMark x1="72816" y1="68357" x2="73686" y2="83788"/>
                        </a14:backgroundRemoval>
                      </a14:imgEffect>
                    </a14:imgLayer>
                  </a14:imgProps>
                </a:ext>
              </a:extLst>
            </a:blip>
            <a:srcRect l="70654" t="32258" r="8534" b="11875"/>
            <a:stretch/>
          </p:blipFill>
          <p:spPr>
            <a:xfrm rot="21244669">
              <a:off x="10203292" y="14718727"/>
              <a:ext cx="9474641" cy="15890924"/>
            </a:xfrm>
            <a:prstGeom prst="rect">
              <a:avLst/>
            </a:prstGeom>
          </p:spPr>
        </p:pic>
        <p:grpSp>
          <p:nvGrpSpPr>
            <p:cNvPr id="46" name="グループ化 45">
              <a:extLst>
                <a:ext uri="{FF2B5EF4-FFF2-40B4-BE49-F238E27FC236}">
                  <a16:creationId xmlns:a16="http://schemas.microsoft.com/office/drawing/2014/main" id="{6FFB0D48-A4A5-78A7-67A6-BB85E698D45C}"/>
                </a:ext>
              </a:extLst>
            </p:cNvPr>
            <p:cNvGrpSpPr/>
            <p:nvPr/>
          </p:nvGrpSpPr>
          <p:grpSpPr>
            <a:xfrm rot="3140430">
              <a:off x="25029834" y="18411507"/>
              <a:ext cx="6530965" cy="10769221"/>
              <a:chOff x="26526997" y="13210990"/>
              <a:chExt cx="8211861" cy="12215116"/>
            </a:xfrm>
          </p:grpSpPr>
          <p:pic>
            <p:nvPicPr>
              <p:cNvPr id="52" name="図 51" descr="背景パターン&#10;&#10;自動的に生成された説明">
                <a:extLst>
                  <a:ext uri="{FF2B5EF4-FFF2-40B4-BE49-F238E27FC236}">
                    <a16:creationId xmlns:a16="http://schemas.microsoft.com/office/drawing/2014/main" id="{9DD23868-FC27-D42C-4049-69CA0A7D9C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66130" t="383" r="22865" b="64944"/>
              <a:stretch/>
            </p:blipFill>
            <p:spPr>
              <a:xfrm>
                <a:off x="26526997" y="13210990"/>
                <a:ext cx="5010167" cy="9862457"/>
              </a:xfrm>
              <a:prstGeom prst="rect">
                <a:avLst/>
              </a:prstGeom>
            </p:spPr>
          </p:pic>
          <p:pic>
            <p:nvPicPr>
              <p:cNvPr id="55" name="図 54" descr="背景パターン&#10;&#10;自動的に生成された説明">
                <a:extLst>
                  <a:ext uri="{FF2B5EF4-FFF2-40B4-BE49-F238E27FC236}">
                    <a16:creationId xmlns:a16="http://schemas.microsoft.com/office/drawing/2014/main" id="{F2389646-7366-9A84-4432-B15E7326A2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66130" t="383" r="22865" b="64944"/>
              <a:stretch/>
            </p:blipFill>
            <p:spPr>
              <a:xfrm rot="12357995">
                <a:off x="29728690" y="15563649"/>
                <a:ext cx="5010168" cy="9862457"/>
              </a:xfrm>
              <a:prstGeom prst="rect">
                <a:avLst/>
              </a:prstGeom>
            </p:spPr>
          </p:pic>
        </p:grpSp>
        <p:pic>
          <p:nvPicPr>
            <p:cNvPr id="47" name="図 46" descr="背景パターン&#10;&#10;自動的に生成された説明">
              <a:extLst>
                <a:ext uri="{FF2B5EF4-FFF2-40B4-BE49-F238E27FC236}">
                  <a16:creationId xmlns:a16="http://schemas.microsoft.com/office/drawing/2014/main" id="{6341E74B-30C8-92B9-CD3C-BDB70E9CD5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7802" t="36726" r="50452" b="31089"/>
            <a:stretch/>
          </p:blipFill>
          <p:spPr>
            <a:xfrm>
              <a:off x="13614487" y="22763462"/>
              <a:ext cx="9900116" cy="9154818"/>
            </a:xfrm>
            <a:prstGeom prst="rect">
              <a:avLst/>
            </a:prstGeom>
          </p:spPr>
        </p:pic>
        <p:pic>
          <p:nvPicPr>
            <p:cNvPr id="48" name="図 47" descr="背景パターン&#10;&#10;自動的に生成された説明">
              <a:extLst>
                <a:ext uri="{FF2B5EF4-FFF2-40B4-BE49-F238E27FC236}">
                  <a16:creationId xmlns:a16="http://schemas.microsoft.com/office/drawing/2014/main" id="{4AE5BFF6-8D9D-D5FD-F3E5-897E1C9031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20" b="37214" l="5639" r="23147">
                          <a14:foregroundMark x1="17821" y1="4457" x2="13784" y2="2897"/>
                          <a14:foregroundMark x1="13784" y1="2897" x2="11834" y2="3231"/>
                          <a14:foregroundMark x1="11834" y1="3231" x2="9920" y2="5794"/>
                          <a14:foregroundMark x1="21998" y1="11532" x2="22938" y2="13426"/>
                          <a14:foregroundMark x1="22938" y1="13426" x2="23147" y2="16267"/>
                          <a14:foregroundMark x1="23147" y1="16267" x2="22555" y2="16602"/>
                          <a14:foregroundMark x1="5639" y1="15209" x2="6335" y2="18663"/>
                          <a14:foregroundMark x1="15663" y1="32702" x2="15942" y2="36379"/>
                          <a14:foregroundMark x1="15942" y1="36379" x2="17577" y2="36880"/>
                          <a14:foregroundMark x1="17577" y1="36880" x2="18134" y2="35042"/>
                          <a14:foregroundMark x1="18134" y1="35042" x2="18239" y2="33816"/>
                          <a14:foregroundMark x1="18100" y1="33816" x2="18065" y2="35599"/>
                          <a14:foregroundMark x1="18065" y1="35599" x2="16498" y2="37214"/>
                          <a14:foregroundMark x1="16498" y1="37214" x2="14654" y2="36100"/>
                        </a14:backgroundRemoval>
                      </a14:imgEffect>
                    </a14:imgLayer>
                  </a14:imgProps>
                </a:ext>
              </a:extLst>
            </a:blip>
            <a:srcRect l="3867" t="1072" r="75580" b="61718"/>
            <a:stretch/>
          </p:blipFill>
          <p:spPr>
            <a:xfrm rot="20629273">
              <a:off x="3348855" y="19240412"/>
              <a:ext cx="9357022" cy="10584139"/>
            </a:xfrm>
            <a:prstGeom prst="rect">
              <a:avLst/>
            </a:prstGeom>
          </p:spPr>
        </p:pic>
        <p:grpSp>
          <p:nvGrpSpPr>
            <p:cNvPr id="49" name="グループ化 48">
              <a:extLst>
                <a:ext uri="{FF2B5EF4-FFF2-40B4-BE49-F238E27FC236}">
                  <a16:creationId xmlns:a16="http://schemas.microsoft.com/office/drawing/2014/main" id="{B193DF15-E5A6-D468-4A65-A82DCDFE4CC5}"/>
                </a:ext>
              </a:extLst>
            </p:cNvPr>
            <p:cNvGrpSpPr/>
            <p:nvPr/>
          </p:nvGrpSpPr>
          <p:grpSpPr>
            <a:xfrm>
              <a:off x="18363770" y="13360677"/>
              <a:ext cx="9498073" cy="11171804"/>
              <a:chOff x="18363770" y="13360677"/>
              <a:chExt cx="9498073" cy="11171804"/>
            </a:xfrm>
          </p:grpSpPr>
          <p:pic>
            <p:nvPicPr>
              <p:cNvPr id="50" name="図 49" descr="背景パターン&#10;&#10;自動的に生成された説明">
                <a:extLst>
                  <a:ext uri="{FF2B5EF4-FFF2-40B4-BE49-F238E27FC236}">
                    <a16:creationId xmlns:a16="http://schemas.microsoft.com/office/drawing/2014/main" id="{608A6451-61DD-BC1E-5209-9C7F866C25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510" b="33705" l="26453" r="47337">
                            <a14:foregroundMark x1="45452" y1="10515" x2="45445" y2="12380"/>
                            <a14:foregroundMark x1="31779" y1="16435" x2="29133" y2="17660"/>
                            <a14:foregroundMark x1="29133" y1="17660" x2="25896" y2="21727"/>
                            <a14:foregroundMark x1="25896" y1="21727" x2="27115" y2="27187"/>
                            <a14:foregroundMark x1="27115" y1="27187" x2="31082" y2="27911"/>
                            <a14:foregroundMark x1="31082" y1="27911" x2="34598" y2="24680"/>
                            <a14:foregroundMark x1="34598" y1="24680" x2="35364" y2="21393"/>
                            <a14:foregroundMark x1="35364" y1="21393" x2="34946" y2="21058"/>
                            <a14:foregroundMark x1="47407" y1="11142" x2="48173" y2="13760"/>
                            <a14:foregroundMark x1="48173" y1="13760" x2="47372" y2="18162"/>
                            <a14:foregroundMark x1="47372" y1="18162" x2="46989" y2="18719"/>
                            <a14:foregroundMark x1="32475" y1="23788" x2="30769" y2="24680"/>
                            <a14:foregroundMark x1="26592" y1="19443" x2="26210" y2="21003"/>
                            <a14:foregroundMark x1="26210" y1="21003" x2="26453" y2="23621"/>
                            <a14:foregroundMark x1="26453" y1="23621" x2="26766" y2="24457"/>
                            <a14:backgroundMark x1="46815" y1="19889" x2="44205" y2="19666"/>
                            <a14:backgroundMark x1="44205" y1="19666" x2="39854" y2="15543"/>
                            <a14:backgroundMark x1="39854" y1="15543" x2="39088" y2="6017"/>
                            <a14:backgroundMark x1="39088" y1="6017" x2="44692" y2="7242"/>
                            <a14:backgroundMark x1="44692" y1="7242" x2="46223" y2="15265"/>
                            <a14:backgroundMark x1="46223" y1="15265" x2="45493" y2="16992"/>
                            <a14:backgroundMark x1="44657" y1="21226" x2="42708" y2="20613"/>
                            <a14:backgroundMark x1="42708" y1="20613" x2="38740" y2="17159"/>
                            <a14:backgroundMark x1="38740" y1="17159" x2="36721" y2="11476"/>
                            <a14:backgroundMark x1="36721" y1="11476" x2="36478" y2="8691"/>
                            <a14:backgroundMark x1="37313" y1="7855" x2="37208" y2="10418"/>
                            <a14:backgroundMark x1="37208" y1="10418" x2="39715" y2="17103"/>
                            <a14:backgroundMark x1="39715" y1="17103" x2="43369" y2="20000"/>
                            <a14:backgroundMark x1="43369" y1="20000" x2="46397" y2="16992"/>
                            <a14:backgroundMark x1="46397" y1="16992" x2="45388" y2="9136"/>
                            <a14:backgroundMark x1="45388" y1="9136" x2="42673" y2="4903"/>
                            <a14:backgroundMark x1="42673" y1="4903" x2="40306" y2="5014"/>
                            <a14:backgroundMark x1="40306" y1="5014" x2="36338" y2="10808"/>
                            <a14:backgroundMark x1="36338" y1="10808" x2="36129" y2="11365"/>
                            <a14:backgroundMark x1="38148" y1="8691" x2="42151" y2="17493"/>
                            <a14:backgroundMark x1="45667" y1="12423" x2="45318" y2="16992"/>
                          </a14:backgroundRemoval>
                        </a14:imgEffect>
                      </a14:imgLayer>
                    </a14:imgProps>
                  </a:ext>
                </a:extLst>
              </a:blip>
              <a:srcRect l="24920" t="12204" r="58358" b="62710"/>
              <a:stretch/>
            </p:blipFill>
            <p:spPr>
              <a:xfrm rot="8253130">
                <a:off x="19250411" y="13360677"/>
                <a:ext cx="6199310" cy="5811017"/>
              </a:xfrm>
              <a:prstGeom prst="rect">
                <a:avLst/>
              </a:prstGeom>
            </p:spPr>
          </p:pic>
          <p:pic>
            <p:nvPicPr>
              <p:cNvPr id="51" name="図 50" descr="背景パターン&#10;&#10;自動的に生成された説明">
                <a:extLst>
                  <a:ext uri="{FF2B5EF4-FFF2-40B4-BE49-F238E27FC236}">
                    <a16:creationId xmlns:a16="http://schemas.microsoft.com/office/drawing/2014/main" id="{6E26DF22-6CAC-91C5-5ECA-6CF6B6CB15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510" b="33705" l="26453" r="47337">
                            <a14:foregroundMark x1="45388" y1="19443" x2="43578" y2="19944"/>
                            <a14:foregroundMark x1="43578" y1="19944" x2="38357" y2="10362"/>
                            <a14:foregroundMark x1="38357" y1="10362" x2="40376" y2="3565"/>
                            <a14:foregroundMark x1="40376" y1="3565" x2="45458" y2="8969"/>
                            <a14:foregroundMark x1="45458" y1="8969" x2="45423" y2="17827"/>
                            <a14:foregroundMark x1="45423" y1="17827" x2="42047" y2="20111"/>
                            <a14:foregroundMark x1="42047" y1="20111" x2="41977" y2="20111"/>
                            <a14:foregroundMark x1="31779" y1="16435" x2="29133" y2="17660"/>
                            <a14:foregroundMark x1="29133" y1="17660" x2="25896" y2="21727"/>
                            <a14:foregroundMark x1="25896" y1="21727" x2="27115" y2="27187"/>
                            <a14:foregroundMark x1="27115" y1="27187" x2="31082" y2="27911"/>
                            <a14:foregroundMark x1="31082" y1="27911" x2="34598" y2="24680"/>
                            <a14:foregroundMark x1="34598" y1="24680" x2="35364" y2="21393"/>
                            <a14:foregroundMark x1="35364" y1="21393" x2="34946" y2="21058"/>
                            <a14:foregroundMark x1="47407" y1="11142" x2="48173" y2="13760"/>
                            <a14:foregroundMark x1="48173" y1="13760" x2="47372" y2="18162"/>
                            <a14:foregroundMark x1="47372" y1="18162" x2="46989" y2="18719"/>
                            <a14:foregroundMark x1="32475" y1="23788" x2="30769" y2="24680"/>
                            <a14:foregroundMark x1="26592" y1="19443" x2="26210" y2="21003"/>
                            <a14:foregroundMark x1="26210" y1="21003" x2="26453" y2="23621"/>
                            <a14:foregroundMark x1="26453" y1="23621" x2="26766" y2="24457"/>
                          </a14:backgroundRemoval>
                        </a14:imgEffect>
                      </a14:imgLayer>
                    </a14:imgProps>
                  </a:ext>
                </a:extLst>
              </a:blip>
              <a:srcRect l="24920" t="2617" r="50777" b="62710"/>
              <a:stretch/>
            </p:blipFill>
            <p:spPr>
              <a:xfrm>
                <a:off x="18363770" y="16065635"/>
                <a:ext cx="9498073" cy="846684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998386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2039</TotalTime>
  <Words>583</Words>
  <Application>Microsoft Office PowerPoint</Application>
  <PresentationFormat>A4 210 x 297 mm</PresentationFormat>
  <Paragraphs>68</Paragraphs>
  <Slides>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8" baseType="lpstr">
      <vt:lpstr>BIZ UDPゴシック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ライト告知用チラシポスターデータ</dc:title>
  <dc:creator>株式会社VACAVO</dc:creator>
  <cp:lastModifiedBy>《VACAVO》藤田 久美子</cp:lastModifiedBy>
  <cp:revision>62</cp:revision>
  <dcterms:created xsi:type="dcterms:W3CDTF">2019-09-19T03:28:26Z</dcterms:created>
  <dcterms:modified xsi:type="dcterms:W3CDTF">2024-11-15T04:07:31Z</dcterms:modified>
</cp:coreProperties>
</file>